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58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8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4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08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01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19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4642"/>
            <a:ext cx="7886700" cy="492232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002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01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401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18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387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32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77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2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C1D08-F052-4AF2-9B4C-0C1AA06BBD87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E7DC-DB99-4093-8D2E-DEE77B0CBE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292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Routing statyczny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28650" y="5157788"/>
            <a:ext cx="7886700" cy="142160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Sieci IP:</a:t>
            </a:r>
          </a:p>
          <a:p>
            <a:pPr marL="457200" lvl="1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204.0.4.0/24			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204.0.5.0/24</a:t>
            </a:r>
          </a:p>
          <a:p>
            <a:pPr marL="457200" lvl="1" indent="0">
              <a:buNone/>
            </a:pPr>
            <a:r>
              <a:rPr lang="pl-PL" dirty="0" smtClean="0">
                <a:solidFill>
                  <a:srgbClr val="0070C0"/>
                </a:solidFill>
              </a:rPr>
              <a:t>204.4.0.0/24			</a:t>
            </a:r>
            <a:r>
              <a:rPr lang="pl-PL" dirty="0" smtClean="0"/>
              <a:t>204.5.0.0/24</a:t>
            </a:r>
          </a:p>
          <a:p>
            <a:pPr marL="457200" lvl="1" indent="0">
              <a:buNone/>
            </a:pPr>
            <a:r>
              <a:rPr lang="pl-PL" dirty="0" smtClean="0"/>
              <a:t>204.3.0.0/24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57" y="1350169"/>
            <a:ext cx="7111141" cy="328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Trasa routingu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Warunek – Działanie</a:t>
            </a:r>
          </a:p>
          <a:p>
            <a:endParaRPr lang="pl-PL" sz="400" dirty="0" smtClean="0"/>
          </a:p>
          <a:p>
            <a:r>
              <a:rPr lang="pl-PL" dirty="0" smtClean="0"/>
              <a:t>Warunek</a:t>
            </a:r>
          </a:p>
          <a:p>
            <a:pPr lvl="1"/>
            <a:r>
              <a:rPr lang="pl-PL" dirty="0" smtClean="0"/>
              <a:t>Jeśli pierwsze N bitów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adresu docelowego </a:t>
            </a:r>
            <a:r>
              <a:rPr lang="pl-PL" dirty="0" smtClean="0"/>
              <a:t>pakietu jest takie jak podano w warunku to trasa „pasuje”. N to długość maski podanej w danej trasie.</a:t>
            </a:r>
          </a:p>
          <a:p>
            <a:pPr lvl="1"/>
            <a:r>
              <a:rPr lang="pl-PL" dirty="0" smtClean="0"/>
              <a:t>Jeśli pasuje więcej niż jedna trasa, to używana jest ta z najmniejszą maską.</a:t>
            </a:r>
          </a:p>
          <a:p>
            <a:pPr lvl="1"/>
            <a:r>
              <a:rPr lang="pl-PL" dirty="0" smtClean="0"/>
              <a:t>Np. Adres 204.0.3.4 pasuje do warunku 204.0.3.0/24, bo pierwsze 24 bity są takie same.</a:t>
            </a:r>
            <a:endParaRPr lang="pl-PL" dirty="0"/>
          </a:p>
          <a:p>
            <a:r>
              <a:rPr lang="pl-PL" dirty="0" smtClean="0"/>
              <a:t>Działanie</a:t>
            </a:r>
          </a:p>
          <a:p>
            <a:pPr lvl="1"/>
            <a:r>
              <a:rPr lang="pl-PL" dirty="0" smtClean="0"/>
              <a:t>Jeśli ostateczny odbiorca jest bezpośrednio podłączony do routera (dostarczanie lokalne) podajemy interfejs do którego jest podłączony (np. </a:t>
            </a:r>
            <a:r>
              <a:rPr lang="pl-PL" dirty="0" err="1" smtClean="0"/>
              <a:t>FastEthernet</a:t>
            </a:r>
            <a:r>
              <a:rPr lang="pl-PL" dirty="0" smtClean="0"/>
              <a:t> 0/0/0).</a:t>
            </a:r>
          </a:p>
          <a:p>
            <a:pPr lvl="1"/>
            <a:r>
              <a:rPr lang="pl-PL" dirty="0" smtClean="0"/>
              <a:t>Jeśli nie, to podajemy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ADRES innego urządzenia</a:t>
            </a:r>
            <a:r>
              <a:rPr lang="pl-PL" dirty="0" smtClean="0"/>
              <a:t>, któremu przekażemy pakiet do dalszego dostarczenia (np. 204.5.0.2).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50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Konfiguracja tworzona automatycznie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455341"/>
            <a:ext cx="7864088" cy="3631141"/>
          </a:xfrm>
          <a:prstGeom prst="rect">
            <a:avLst/>
          </a:prstGeom>
        </p:spPr>
      </p:pic>
      <p:cxnSp>
        <p:nvCxnSpPr>
          <p:cNvPr id="13" name="Łącznik prosty ze strzałką 12"/>
          <p:cNvCxnSpPr/>
          <p:nvPr/>
        </p:nvCxnSpPr>
        <p:spPr>
          <a:xfrm flipH="1">
            <a:off x="2943225" y="5607851"/>
            <a:ext cx="3271838" cy="1428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3793331" y="5624817"/>
            <a:ext cx="1878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u="sng" dirty="0" smtClean="0">
                <a:solidFill>
                  <a:srgbClr val="FF0000"/>
                </a:solidFill>
              </a:rPr>
              <a:t>Adres docelowy: 204.0.5.1</a:t>
            </a:r>
          </a:p>
          <a:p>
            <a:r>
              <a:rPr lang="pl-PL" sz="1200" dirty="0" smtClean="0">
                <a:solidFill>
                  <a:srgbClr val="FF0000"/>
                </a:solidFill>
              </a:rPr>
              <a:t>Adres źródłowy: 204.0.4.1</a:t>
            </a:r>
            <a:endParaRPr lang="pl-PL" sz="1200" dirty="0">
              <a:solidFill>
                <a:srgbClr val="FF0000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352960" y="5345139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solidFill>
                  <a:srgbClr val="FF0000"/>
                </a:solidFill>
              </a:rPr>
              <a:t>Ping</a:t>
            </a:r>
            <a:endParaRPr lang="pl-PL" sz="1200" dirty="0">
              <a:solidFill>
                <a:srgbClr val="FF0000"/>
              </a:solidFill>
            </a:endParaRPr>
          </a:p>
        </p:txBody>
      </p:sp>
      <p:sp>
        <p:nvSpPr>
          <p:cNvPr id="19" name="Objaśnienie liniowe 1 18"/>
          <p:cNvSpPr/>
          <p:nvPr/>
        </p:nvSpPr>
        <p:spPr>
          <a:xfrm>
            <a:off x="7365207" y="5457831"/>
            <a:ext cx="1528762" cy="492920"/>
          </a:xfrm>
          <a:prstGeom prst="borderCallout1">
            <a:avLst>
              <a:gd name="adj1" fmla="val 11504"/>
              <a:gd name="adj2" fmla="val -856"/>
              <a:gd name="adj3" fmla="val 49457"/>
              <a:gd name="adj4" fmla="val -275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  <a:endParaRPr lang="pl-PL" sz="11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bjaśnienie liniowe 1 19"/>
          <p:cNvSpPr/>
          <p:nvPr/>
        </p:nvSpPr>
        <p:spPr>
          <a:xfrm flipH="1">
            <a:off x="161882" y="5457831"/>
            <a:ext cx="1551375" cy="492920"/>
          </a:xfrm>
          <a:prstGeom prst="borderCallout1">
            <a:avLst>
              <a:gd name="adj1" fmla="val 7156"/>
              <a:gd name="adj2" fmla="val -45"/>
              <a:gd name="adj3" fmla="val 42211"/>
              <a:gd name="adj4" fmla="val -2528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204.0.5.0/24</a:t>
            </a:r>
            <a:endParaRPr lang="pl-PL" sz="110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bjaśnienie liniowe 1 20"/>
          <p:cNvSpPr/>
          <p:nvPr/>
        </p:nvSpPr>
        <p:spPr>
          <a:xfrm>
            <a:off x="5750719" y="2041458"/>
            <a:ext cx="1721644" cy="755632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204.3.0.0/24</a:t>
            </a:r>
            <a:endParaRPr lang="pl-PL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bjaśnienie liniowe 1 21"/>
          <p:cNvSpPr/>
          <p:nvPr/>
        </p:nvSpPr>
        <p:spPr>
          <a:xfrm>
            <a:off x="1581150" y="2041458"/>
            <a:ext cx="1721644" cy="755632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204.0.5.0/24</a:t>
            </a:r>
          </a:p>
          <a:p>
            <a:pPr algn="ctr"/>
            <a:r>
              <a:rPr lang="pl-PL" sz="1100" dirty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204.5.0.0/24</a:t>
            </a:r>
            <a:endParaRPr lang="pl-PL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Objaśnienie liniowe 1 10"/>
          <p:cNvSpPr/>
          <p:nvPr/>
        </p:nvSpPr>
        <p:spPr>
          <a:xfrm flipH="1">
            <a:off x="3793331" y="4398818"/>
            <a:ext cx="1714758" cy="492920"/>
          </a:xfrm>
          <a:prstGeom prst="borderCallout1">
            <a:avLst>
              <a:gd name="adj1" fmla="val 88315"/>
              <a:gd name="adj2" fmla="val 372"/>
              <a:gd name="adj3" fmla="val 216124"/>
              <a:gd name="adj4" fmla="val -57362"/>
            </a:avLst>
          </a:prstGeom>
          <a:solidFill>
            <a:schemeClr val="bg1">
              <a:lumMod val="85000"/>
            </a:schemeClr>
          </a:soli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Ping pod adres 204.0.5.1 jest odrzucany.</a:t>
            </a:r>
            <a:endParaRPr lang="pl-PL" sz="11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bjaśnienie liniowe 1 11"/>
          <p:cNvSpPr/>
          <p:nvPr/>
        </p:nvSpPr>
        <p:spPr>
          <a:xfrm flipH="1">
            <a:off x="4443370" y="6253905"/>
            <a:ext cx="1551375" cy="492920"/>
          </a:xfrm>
          <a:prstGeom prst="borderCallout1">
            <a:avLst>
              <a:gd name="adj1" fmla="val 7156"/>
              <a:gd name="adj2" fmla="val -45"/>
              <a:gd name="adj3" fmla="val -130253"/>
              <a:gd name="adj4" fmla="val -3541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Wysyła ping pod adres 204.0.5.1</a:t>
            </a:r>
            <a:endParaRPr lang="pl-PL" sz="110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06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 animBg="1"/>
      <p:bldP spid="19" grpId="1" animBg="1"/>
      <p:bldP spid="19" grpId="2" animBg="1"/>
      <p:bldP spid="11" grpId="0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Trasa i brama domyślna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455341"/>
            <a:ext cx="7864088" cy="3631141"/>
          </a:xfrm>
          <a:prstGeom prst="rect">
            <a:avLst/>
          </a:prstGeom>
        </p:spPr>
      </p:pic>
      <p:cxnSp>
        <p:nvCxnSpPr>
          <p:cNvPr id="13" name="Łącznik prosty ze strzałką 12"/>
          <p:cNvCxnSpPr/>
          <p:nvPr/>
        </p:nvCxnSpPr>
        <p:spPr>
          <a:xfrm flipH="1">
            <a:off x="2943225" y="5607851"/>
            <a:ext cx="3271838" cy="1428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3793331" y="5624817"/>
            <a:ext cx="1878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u="sng" dirty="0" smtClean="0">
                <a:solidFill>
                  <a:schemeClr val="bg1">
                    <a:lumMod val="75000"/>
                  </a:schemeClr>
                </a:solidFill>
              </a:rPr>
              <a:t>Adres docelowy: 204.0.5.1</a:t>
            </a:r>
          </a:p>
          <a:p>
            <a:r>
              <a:rPr lang="pl-PL" sz="1200" dirty="0" smtClean="0">
                <a:solidFill>
                  <a:schemeClr val="bg1">
                    <a:lumMod val="75000"/>
                  </a:schemeClr>
                </a:solidFill>
              </a:rPr>
              <a:t>Adres źródłowy: 204.0.4.1</a:t>
            </a:r>
            <a:endParaRPr lang="pl-P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352960" y="5345139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solidFill>
                  <a:schemeClr val="bg1">
                    <a:lumMod val="75000"/>
                  </a:schemeClr>
                </a:solidFill>
              </a:rPr>
              <a:t>Ping</a:t>
            </a:r>
            <a:endParaRPr lang="pl-P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Objaśnienie liniowe 1 18"/>
          <p:cNvSpPr/>
          <p:nvPr/>
        </p:nvSpPr>
        <p:spPr>
          <a:xfrm>
            <a:off x="7365207" y="5457831"/>
            <a:ext cx="1528762" cy="492920"/>
          </a:xfrm>
          <a:prstGeom prst="borderCallout1">
            <a:avLst>
              <a:gd name="adj1" fmla="val 11504"/>
              <a:gd name="adj2" fmla="val -856"/>
              <a:gd name="adj3" fmla="val 49457"/>
              <a:gd name="adj4" fmla="val -275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  <a:endParaRPr lang="pl-PL" sz="11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bjaśnienie liniowe 1 19"/>
          <p:cNvSpPr/>
          <p:nvPr/>
        </p:nvSpPr>
        <p:spPr>
          <a:xfrm flipH="1">
            <a:off x="161882" y="5457831"/>
            <a:ext cx="1551375" cy="492920"/>
          </a:xfrm>
          <a:prstGeom prst="borderCallout1">
            <a:avLst>
              <a:gd name="adj1" fmla="val 7156"/>
              <a:gd name="adj2" fmla="val -45"/>
              <a:gd name="adj3" fmla="val 42211"/>
              <a:gd name="adj4" fmla="val -2528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204.0.5.0/24</a:t>
            </a:r>
            <a:endParaRPr lang="pl-PL" sz="110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bjaśnienie liniowe 1 20"/>
          <p:cNvSpPr/>
          <p:nvPr/>
        </p:nvSpPr>
        <p:spPr>
          <a:xfrm>
            <a:off x="5750719" y="2041458"/>
            <a:ext cx="1721644" cy="755632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204.3.0.0/24</a:t>
            </a:r>
            <a:endParaRPr lang="pl-PL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bjaśnienie liniowe 1 21"/>
          <p:cNvSpPr/>
          <p:nvPr/>
        </p:nvSpPr>
        <p:spPr>
          <a:xfrm>
            <a:off x="1581150" y="2041458"/>
            <a:ext cx="1721644" cy="755632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204.0.5.0/24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204.5.0.0/24</a:t>
            </a:r>
            <a:endParaRPr lang="pl-PL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5924716" y="6086482"/>
            <a:ext cx="2984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Należy dodać trasę domyślną: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0.0.0.0/0 -&gt; brama domyślna</a:t>
            </a:r>
            <a:endParaRPr lang="pl-PL" dirty="0">
              <a:solidFill>
                <a:srgbClr val="FF0000"/>
              </a:solidFill>
            </a:endParaRPr>
          </a:p>
        </p:txBody>
      </p:sp>
      <p:grpSp>
        <p:nvGrpSpPr>
          <p:cNvPr id="31" name="Grupa 30"/>
          <p:cNvGrpSpPr/>
          <p:nvPr/>
        </p:nvGrpSpPr>
        <p:grpSpPr>
          <a:xfrm>
            <a:off x="7243764" y="3879056"/>
            <a:ext cx="1807367" cy="2686050"/>
            <a:chOff x="7243764" y="3879056"/>
            <a:chExt cx="1807367" cy="2686050"/>
          </a:xfrm>
        </p:grpSpPr>
        <p:cxnSp>
          <p:nvCxnSpPr>
            <p:cNvPr id="25" name="Łącznik prosty 24"/>
            <p:cNvCxnSpPr/>
            <p:nvPr/>
          </p:nvCxnSpPr>
          <p:spPr>
            <a:xfrm>
              <a:off x="8751094" y="6565106"/>
              <a:ext cx="278606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Łącznik prosty 26"/>
            <p:cNvCxnSpPr/>
            <p:nvPr/>
          </p:nvCxnSpPr>
          <p:spPr>
            <a:xfrm flipV="1">
              <a:off x="9029700" y="3879056"/>
              <a:ext cx="21431" cy="2686050"/>
            </a:xfrm>
            <a:prstGeom prst="line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/>
            <p:nvPr/>
          </p:nvCxnSpPr>
          <p:spPr>
            <a:xfrm flipH="1">
              <a:off x="7243764" y="3879056"/>
              <a:ext cx="1807367" cy="14288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68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Przekazanie na podstawie trasy domyślnej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455341"/>
            <a:ext cx="7864088" cy="3631141"/>
          </a:xfrm>
          <a:prstGeom prst="rect">
            <a:avLst/>
          </a:prstGeom>
        </p:spPr>
      </p:pic>
      <p:cxnSp>
        <p:nvCxnSpPr>
          <p:cNvPr id="13" name="Łącznik prosty ze strzałką 12"/>
          <p:cNvCxnSpPr/>
          <p:nvPr/>
        </p:nvCxnSpPr>
        <p:spPr>
          <a:xfrm flipH="1">
            <a:off x="2943225" y="5607851"/>
            <a:ext cx="3271838" cy="1428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3793331" y="5624817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>
              <a:defRPr sz="1200" u="sng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pl-PL" dirty="0"/>
              <a:t>Adres docelowy: 204.0.5.1</a:t>
            </a:r>
          </a:p>
          <a:p>
            <a:r>
              <a:rPr lang="pl-PL" u="none" dirty="0"/>
              <a:t>Adres źródłowy: 204.0.4.1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352960" y="5345139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75000"/>
                  </a:schemeClr>
                </a:solidFill>
              </a:rPr>
              <a:t>Ping</a:t>
            </a:r>
          </a:p>
        </p:txBody>
      </p:sp>
      <p:sp>
        <p:nvSpPr>
          <p:cNvPr id="19" name="Objaśnienie liniowe 1 18"/>
          <p:cNvSpPr/>
          <p:nvPr/>
        </p:nvSpPr>
        <p:spPr>
          <a:xfrm>
            <a:off x="7365207" y="5457831"/>
            <a:ext cx="1528762" cy="578638"/>
          </a:xfrm>
          <a:prstGeom prst="borderCallout1">
            <a:avLst>
              <a:gd name="adj1" fmla="val 11504"/>
              <a:gd name="adj2" fmla="val -856"/>
              <a:gd name="adj3" fmla="val 49457"/>
              <a:gd name="adj4" fmla="val -275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</a:p>
          <a:p>
            <a:pPr algn="ctr"/>
            <a:r>
              <a:rPr lang="pl-PL" sz="11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0.0.0.0/0</a:t>
            </a:r>
            <a:endParaRPr lang="pl-PL" sz="1100" b="1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bjaśnienie liniowe 1 19"/>
          <p:cNvSpPr/>
          <p:nvPr/>
        </p:nvSpPr>
        <p:spPr>
          <a:xfrm flipH="1">
            <a:off x="161882" y="5457831"/>
            <a:ext cx="1551375" cy="492920"/>
          </a:xfrm>
          <a:prstGeom prst="borderCallout1">
            <a:avLst>
              <a:gd name="adj1" fmla="val 7156"/>
              <a:gd name="adj2" fmla="val -45"/>
              <a:gd name="adj3" fmla="val 42211"/>
              <a:gd name="adj4" fmla="val -2528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204.0.5.0/24</a:t>
            </a:r>
          </a:p>
        </p:txBody>
      </p:sp>
      <p:sp>
        <p:nvSpPr>
          <p:cNvPr id="21" name="Objaśnienie liniowe 1 20"/>
          <p:cNvSpPr/>
          <p:nvPr/>
        </p:nvSpPr>
        <p:spPr>
          <a:xfrm>
            <a:off x="5750719" y="2041458"/>
            <a:ext cx="1721644" cy="755632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204.3.0.0/24</a:t>
            </a:r>
            <a:endParaRPr lang="pl-PL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bjaśnienie liniowe 1 21"/>
          <p:cNvSpPr/>
          <p:nvPr/>
        </p:nvSpPr>
        <p:spPr>
          <a:xfrm>
            <a:off x="1581150" y="2041458"/>
            <a:ext cx="1721644" cy="755632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204.0.5.0/24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204.5.0.0/24</a:t>
            </a:r>
            <a:endParaRPr lang="pl-PL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V="1">
            <a:off x="6465094" y="3729038"/>
            <a:ext cx="7144" cy="14787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 rot="5400000">
            <a:off x="5460287" y="4300651"/>
            <a:ext cx="167225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solidFill>
                  <a:srgbClr val="FF0000"/>
                </a:solidFill>
              </a:rPr>
              <a:t>Ping (jest wysyłany na adres bramy)</a:t>
            </a:r>
          </a:p>
          <a:p>
            <a:pPr algn="ctr"/>
            <a:r>
              <a:rPr lang="pl-PL" sz="900" dirty="0" smtClean="0">
                <a:solidFill>
                  <a:srgbClr val="FF0000"/>
                </a:solidFill>
              </a:rPr>
              <a:t>Adres docelowy: 204.0.5.1</a:t>
            </a:r>
            <a:endParaRPr lang="pl-PL" sz="900" dirty="0">
              <a:solidFill>
                <a:srgbClr val="FF0000"/>
              </a:solidFill>
            </a:endParaRPr>
          </a:p>
        </p:txBody>
      </p:sp>
      <p:sp>
        <p:nvSpPr>
          <p:cNvPr id="17" name="Objaśnienie liniowe 1 16"/>
          <p:cNvSpPr/>
          <p:nvPr/>
        </p:nvSpPr>
        <p:spPr>
          <a:xfrm flipH="1">
            <a:off x="3495581" y="1752453"/>
            <a:ext cx="1714758" cy="492920"/>
          </a:xfrm>
          <a:prstGeom prst="borderCallout1">
            <a:avLst>
              <a:gd name="adj1" fmla="val 88315"/>
              <a:gd name="adj2" fmla="val 372"/>
              <a:gd name="adj3" fmla="val 346558"/>
              <a:gd name="adj4" fmla="val -61111"/>
            </a:avLst>
          </a:prstGeom>
          <a:solidFill>
            <a:schemeClr val="bg1">
              <a:lumMod val="85000"/>
            </a:schemeClr>
          </a:soli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Ping pod adres 204.0.5.1 jest odrzucany.</a:t>
            </a:r>
            <a:endParaRPr lang="pl-PL" sz="11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037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7344" y="229394"/>
            <a:ext cx="7886700" cy="761925"/>
          </a:xfrm>
        </p:spPr>
        <p:txBody>
          <a:bodyPr/>
          <a:lstStyle/>
          <a:p>
            <a:r>
              <a:rPr lang="pl-PL" dirty="0" smtClean="0"/>
              <a:t>Brak trasy routingu do 204.0.5.0/24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455341"/>
            <a:ext cx="7864088" cy="3631141"/>
          </a:xfrm>
          <a:prstGeom prst="rect">
            <a:avLst/>
          </a:prstGeom>
        </p:spPr>
      </p:pic>
      <p:cxnSp>
        <p:nvCxnSpPr>
          <p:cNvPr id="13" name="Łącznik prosty ze strzałką 12"/>
          <p:cNvCxnSpPr/>
          <p:nvPr/>
        </p:nvCxnSpPr>
        <p:spPr>
          <a:xfrm flipH="1">
            <a:off x="2943225" y="5607851"/>
            <a:ext cx="3271838" cy="1428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3793331" y="5624817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>
              <a:defRPr sz="1200" u="sng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pl-PL" dirty="0"/>
              <a:t>Adres docelowy: 204.0.5.1</a:t>
            </a:r>
          </a:p>
          <a:p>
            <a:r>
              <a:rPr lang="pl-PL" u="none" dirty="0"/>
              <a:t>Adres źródłowy: 204.0.4.1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352960" y="5345139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75000"/>
                  </a:schemeClr>
                </a:solidFill>
              </a:rPr>
              <a:t>Ping</a:t>
            </a:r>
          </a:p>
        </p:txBody>
      </p:sp>
      <p:sp>
        <p:nvSpPr>
          <p:cNvPr id="19" name="Objaśnienie liniowe 1 18"/>
          <p:cNvSpPr/>
          <p:nvPr/>
        </p:nvSpPr>
        <p:spPr>
          <a:xfrm>
            <a:off x="7365207" y="5457831"/>
            <a:ext cx="1528762" cy="578638"/>
          </a:xfrm>
          <a:prstGeom prst="borderCallout1">
            <a:avLst>
              <a:gd name="adj1" fmla="val 11504"/>
              <a:gd name="adj2" fmla="val -856"/>
              <a:gd name="adj3" fmla="val 49457"/>
              <a:gd name="adj4" fmla="val -275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</a:p>
          <a:p>
            <a:pPr algn="ctr"/>
            <a:r>
              <a:rPr lang="pl-PL" sz="11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0.0.0.0/0</a:t>
            </a:r>
            <a:endParaRPr lang="pl-PL" sz="11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bjaśnienie liniowe 1 19"/>
          <p:cNvSpPr/>
          <p:nvPr/>
        </p:nvSpPr>
        <p:spPr>
          <a:xfrm flipH="1">
            <a:off x="161882" y="5457831"/>
            <a:ext cx="1551375" cy="492920"/>
          </a:xfrm>
          <a:prstGeom prst="borderCallout1">
            <a:avLst>
              <a:gd name="adj1" fmla="val 7156"/>
              <a:gd name="adj2" fmla="val -45"/>
              <a:gd name="adj3" fmla="val 42211"/>
              <a:gd name="adj4" fmla="val -2528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204.0.5.0/24</a:t>
            </a:r>
          </a:p>
        </p:txBody>
      </p:sp>
      <p:sp>
        <p:nvSpPr>
          <p:cNvPr id="21" name="Objaśnienie liniowe 1 20"/>
          <p:cNvSpPr/>
          <p:nvPr/>
        </p:nvSpPr>
        <p:spPr>
          <a:xfrm>
            <a:off x="5750719" y="2041458"/>
            <a:ext cx="1721644" cy="755632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204.3.0.0/24</a:t>
            </a:r>
            <a:endParaRPr lang="pl-PL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bjaśnienie liniowe 1 21"/>
          <p:cNvSpPr/>
          <p:nvPr/>
        </p:nvSpPr>
        <p:spPr>
          <a:xfrm>
            <a:off x="1581150" y="2041458"/>
            <a:ext cx="1721644" cy="755632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204.0.5.0/24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204.5.0.0/24</a:t>
            </a:r>
            <a:endParaRPr lang="pl-PL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bjaśnienie liniowe 1 11"/>
          <p:cNvSpPr/>
          <p:nvPr/>
        </p:nvSpPr>
        <p:spPr>
          <a:xfrm flipH="1">
            <a:off x="292890" y="991319"/>
            <a:ext cx="5107781" cy="914407"/>
          </a:xfrm>
          <a:prstGeom prst="borderCallout1">
            <a:avLst>
              <a:gd name="adj1" fmla="val 88315"/>
              <a:gd name="adj2" fmla="val -45"/>
              <a:gd name="adj3" fmla="val 271125"/>
              <a:gd name="adj4" fmla="val -16311"/>
            </a:avLst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050" dirty="0" smtClean="0">
                <a:solidFill>
                  <a:srgbClr val="FF0000"/>
                </a:solidFill>
              </a:rPr>
              <a:t>Należy dodać nową trasę:</a:t>
            </a:r>
            <a:endParaRPr lang="pl-PL" sz="1050" dirty="0">
              <a:solidFill>
                <a:srgbClr val="FF0000"/>
              </a:solidFill>
            </a:endParaRPr>
          </a:p>
          <a:p>
            <a:r>
              <a:rPr lang="pl-PL" sz="1050" b="1" u="sng" dirty="0" smtClean="0">
                <a:solidFill>
                  <a:srgbClr val="FF0000"/>
                </a:solidFill>
              </a:rPr>
              <a:t>sieć </a:t>
            </a:r>
            <a:r>
              <a:rPr lang="pl-PL" sz="1050" dirty="0">
                <a:solidFill>
                  <a:srgbClr val="FF0000"/>
                </a:solidFill>
              </a:rPr>
              <a:t>docelowa z pakietu ping -&gt; </a:t>
            </a:r>
            <a:r>
              <a:rPr lang="pl-PL" sz="1050" b="1" u="sng" dirty="0">
                <a:solidFill>
                  <a:srgbClr val="FF0000"/>
                </a:solidFill>
              </a:rPr>
              <a:t>adres urządzenia </a:t>
            </a:r>
            <a:r>
              <a:rPr lang="pl-PL" sz="1050" dirty="0">
                <a:solidFill>
                  <a:srgbClr val="FF0000"/>
                </a:solidFill>
              </a:rPr>
              <a:t>któremu przekazujemy </a:t>
            </a:r>
            <a:r>
              <a:rPr lang="pl-PL" sz="1050" dirty="0" smtClean="0">
                <a:solidFill>
                  <a:srgbClr val="FF0000"/>
                </a:solidFill>
              </a:rPr>
              <a:t>pakiet (musi być w tej samej sieci co nasz router)</a:t>
            </a:r>
          </a:p>
          <a:p>
            <a:pPr algn="ctr"/>
            <a:r>
              <a:rPr lang="pl-PL" sz="1600" b="1" dirty="0" smtClean="0">
                <a:solidFill>
                  <a:schemeClr val="accent6">
                    <a:lumMod val="75000"/>
                  </a:schemeClr>
                </a:solidFill>
              </a:rPr>
              <a:t>204.0.5.0/24</a:t>
            </a:r>
            <a:r>
              <a:rPr lang="pl-PL" sz="1600" b="1" dirty="0" smtClean="0">
                <a:solidFill>
                  <a:srgbClr val="FF0000"/>
                </a:solidFill>
              </a:rPr>
              <a:t> -&gt; </a:t>
            </a:r>
            <a:r>
              <a:rPr lang="pl-PL" sz="1600" b="1" dirty="0" smtClean="0">
                <a:solidFill>
                  <a:srgbClr val="0070C0"/>
                </a:solidFill>
              </a:rPr>
              <a:t>204.4.0.2</a:t>
            </a:r>
            <a:endParaRPr lang="pl-PL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0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Przekazanie nową trasą routingu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455341"/>
            <a:ext cx="7864088" cy="3631141"/>
          </a:xfrm>
          <a:prstGeom prst="rect">
            <a:avLst/>
          </a:prstGeom>
        </p:spPr>
      </p:pic>
      <p:cxnSp>
        <p:nvCxnSpPr>
          <p:cNvPr id="13" name="Łącznik prosty ze strzałką 12"/>
          <p:cNvCxnSpPr/>
          <p:nvPr/>
        </p:nvCxnSpPr>
        <p:spPr>
          <a:xfrm flipH="1">
            <a:off x="2943225" y="5607851"/>
            <a:ext cx="3271838" cy="1428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3793331" y="5624817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>
              <a:defRPr sz="1200" u="sng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pl-PL" dirty="0"/>
              <a:t>Adres docelowy: 204.0.5.1</a:t>
            </a:r>
          </a:p>
          <a:p>
            <a:r>
              <a:rPr lang="pl-PL" u="none" dirty="0"/>
              <a:t>Adres źródłowy: 204.0.4.1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352960" y="5345139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75000"/>
                  </a:schemeClr>
                </a:solidFill>
              </a:rPr>
              <a:t>Ping</a:t>
            </a:r>
          </a:p>
        </p:txBody>
      </p:sp>
      <p:sp>
        <p:nvSpPr>
          <p:cNvPr id="19" name="Objaśnienie liniowe 1 18"/>
          <p:cNvSpPr/>
          <p:nvPr/>
        </p:nvSpPr>
        <p:spPr>
          <a:xfrm>
            <a:off x="7365207" y="5457831"/>
            <a:ext cx="1528762" cy="578638"/>
          </a:xfrm>
          <a:prstGeom prst="borderCallout1">
            <a:avLst>
              <a:gd name="adj1" fmla="val 11504"/>
              <a:gd name="adj2" fmla="val -856"/>
              <a:gd name="adj3" fmla="val 49457"/>
              <a:gd name="adj4" fmla="val -275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</a:p>
          <a:p>
            <a:pPr algn="ctr"/>
            <a:r>
              <a:rPr lang="pl-PL" sz="11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0.0.0.0/0 -&gt; 204.0.4.2</a:t>
            </a:r>
            <a:endParaRPr lang="pl-PL" sz="11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bjaśnienie liniowe 1 19"/>
          <p:cNvSpPr/>
          <p:nvPr/>
        </p:nvSpPr>
        <p:spPr>
          <a:xfrm flipH="1">
            <a:off x="161882" y="5457831"/>
            <a:ext cx="1551375" cy="492920"/>
          </a:xfrm>
          <a:prstGeom prst="borderCallout1">
            <a:avLst>
              <a:gd name="adj1" fmla="val 7156"/>
              <a:gd name="adj2" fmla="val -45"/>
              <a:gd name="adj3" fmla="val 42211"/>
              <a:gd name="adj4" fmla="val -2528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204.0.5.0/24</a:t>
            </a:r>
          </a:p>
        </p:txBody>
      </p:sp>
      <p:sp>
        <p:nvSpPr>
          <p:cNvPr id="21" name="Objaśnienie liniowe 1 20"/>
          <p:cNvSpPr/>
          <p:nvPr/>
        </p:nvSpPr>
        <p:spPr>
          <a:xfrm>
            <a:off x="5750719" y="1915630"/>
            <a:ext cx="1721644" cy="881460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204.3.0.0/24</a:t>
            </a:r>
          </a:p>
          <a:p>
            <a:pPr algn="ctr"/>
            <a:r>
              <a:rPr lang="pl-PL" sz="1100" b="1" u="sng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204.0.5.0/24 -&gt; </a:t>
            </a:r>
            <a:r>
              <a:rPr lang="pl-PL" sz="1100" b="1" u="sng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204.4.0.2</a:t>
            </a:r>
            <a:endParaRPr lang="pl-PL" sz="1100" b="1" u="sng" dirty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bjaśnienie liniowe 1 21"/>
          <p:cNvSpPr/>
          <p:nvPr/>
        </p:nvSpPr>
        <p:spPr>
          <a:xfrm>
            <a:off x="1581150" y="2041458"/>
            <a:ext cx="1721644" cy="755632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204.0.5.0/24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204.5.0.0/24</a:t>
            </a:r>
            <a:endParaRPr lang="pl-PL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3292094" y="3802409"/>
            <a:ext cx="25741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FF0000"/>
                </a:solidFill>
              </a:rPr>
              <a:t>Ping (jest wysyłany na adres </a:t>
            </a:r>
            <a:r>
              <a:rPr lang="pl-PL" sz="1200" dirty="0" err="1" smtClean="0">
                <a:solidFill>
                  <a:srgbClr val="FF0000"/>
                </a:solidFill>
              </a:rPr>
              <a:t>next</a:t>
            </a:r>
            <a:r>
              <a:rPr lang="pl-PL" sz="1200" dirty="0" smtClean="0">
                <a:solidFill>
                  <a:srgbClr val="FF0000"/>
                </a:solidFill>
              </a:rPr>
              <a:t>-hop)</a:t>
            </a:r>
          </a:p>
          <a:p>
            <a:pPr algn="ctr"/>
            <a:r>
              <a:rPr lang="pl-PL" sz="900" dirty="0" smtClean="0">
                <a:solidFill>
                  <a:srgbClr val="FF0000"/>
                </a:solidFill>
              </a:rPr>
              <a:t>Adres docelowy: 204.0.5.1</a:t>
            </a:r>
            <a:endParaRPr lang="pl-PL" sz="900" dirty="0">
              <a:solidFill>
                <a:srgbClr val="FF0000"/>
              </a:solidFill>
            </a:endParaRPr>
          </a:p>
        </p:txBody>
      </p:sp>
      <p:cxnSp>
        <p:nvCxnSpPr>
          <p:cNvPr id="16" name="Łącznik prosty ze strzałką 15"/>
          <p:cNvCxnSpPr/>
          <p:nvPr/>
        </p:nvCxnSpPr>
        <p:spPr>
          <a:xfrm flipH="1">
            <a:off x="3002756" y="3754597"/>
            <a:ext cx="3271838" cy="1428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31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Dostarczenie na podstawie istniejącej trasy dostarczania lokalnego</a:t>
            </a:r>
            <a:endParaRPr lang="pl-PL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455341"/>
            <a:ext cx="7864088" cy="3631141"/>
          </a:xfrm>
          <a:prstGeom prst="rect">
            <a:avLst/>
          </a:prstGeom>
        </p:spPr>
      </p:pic>
      <p:cxnSp>
        <p:nvCxnSpPr>
          <p:cNvPr id="13" name="Łącznik prosty ze strzałką 12"/>
          <p:cNvCxnSpPr/>
          <p:nvPr/>
        </p:nvCxnSpPr>
        <p:spPr>
          <a:xfrm flipH="1">
            <a:off x="2943225" y="5607851"/>
            <a:ext cx="3271838" cy="1428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3793331" y="5624817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>
              <a:defRPr sz="1200" u="sng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pl-PL" dirty="0"/>
              <a:t>Adres docelowy: 204.0.5.1</a:t>
            </a:r>
          </a:p>
          <a:p>
            <a:r>
              <a:rPr lang="pl-PL" u="none" dirty="0"/>
              <a:t>Adres źródłowy: 204.0.4.1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352960" y="5345139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>
                <a:solidFill>
                  <a:schemeClr val="bg1">
                    <a:lumMod val="75000"/>
                  </a:schemeClr>
                </a:solidFill>
              </a:rPr>
              <a:t>Ping</a:t>
            </a:r>
          </a:p>
        </p:txBody>
      </p:sp>
      <p:sp>
        <p:nvSpPr>
          <p:cNvPr id="19" name="Objaśnienie liniowe 1 18"/>
          <p:cNvSpPr/>
          <p:nvPr/>
        </p:nvSpPr>
        <p:spPr>
          <a:xfrm>
            <a:off x="7365207" y="5457831"/>
            <a:ext cx="1528762" cy="578638"/>
          </a:xfrm>
          <a:prstGeom prst="borderCallout1">
            <a:avLst>
              <a:gd name="adj1" fmla="val 11504"/>
              <a:gd name="adj2" fmla="val -856"/>
              <a:gd name="adj3" fmla="val 49457"/>
              <a:gd name="adj4" fmla="val -275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</a:p>
          <a:p>
            <a:pPr algn="ctr"/>
            <a:r>
              <a:rPr lang="pl-PL" sz="11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0.0.0.0/0 -&gt; 204.0.4.2</a:t>
            </a:r>
            <a:endParaRPr lang="pl-PL" sz="11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bjaśnienie liniowe 1 19"/>
          <p:cNvSpPr/>
          <p:nvPr/>
        </p:nvSpPr>
        <p:spPr>
          <a:xfrm flipH="1">
            <a:off x="161882" y="5457831"/>
            <a:ext cx="1551375" cy="492920"/>
          </a:xfrm>
          <a:prstGeom prst="borderCallout1">
            <a:avLst>
              <a:gd name="adj1" fmla="val 7156"/>
              <a:gd name="adj2" fmla="val -45"/>
              <a:gd name="adj3" fmla="val 42211"/>
              <a:gd name="adj4" fmla="val -2528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204.0.5.0/24</a:t>
            </a:r>
          </a:p>
        </p:txBody>
      </p:sp>
      <p:sp>
        <p:nvSpPr>
          <p:cNvPr id="21" name="Objaśnienie liniowe 1 20"/>
          <p:cNvSpPr/>
          <p:nvPr/>
        </p:nvSpPr>
        <p:spPr>
          <a:xfrm>
            <a:off x="5750719" y="1915630"/>
            <a:ext cx="1721644" cy="881460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204.0.4.0/24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204.3.0.0/24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204.0.5.0/24 -&gt; </a:t>
            </a:r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204.4.0.2</a:t>
            </a:r>
            <a:endParaRPr lang="pl-PL" sz="1100" dirty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bjaśnienie liniowe 1 21"/>
          <p:cNvSpPr/>
          <p:nvPr/>
        </p:nvSpPr>
        <p:spPr>
          <a:xfrm>
            <a:off x="1581150" y="2041458"/>
            <a:ext cx="1721644" cy="755632"/>
          </a:xfrm>
          <a:prstGeom prst="borderCallout1">
            <a:avLst>
              <a:gd name="adj1" fmla="val 102808"/>
              <a:gd name="adj2" fmla="val 50546"/>
              <a:gd name="adj3" fmla="val 197283"/>
              <a:gd name="adj4" fmla="val 499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 informację o sieciach:</a:t>
            </a:r>
          </a:p>
          <a:p>
            <a:pPr algn="ctr"/>
            <a:r>
              <a:rPr lang="pl-PL" sz="1100" b="1" u="sng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204.0.5.0/24</a:t>
            </a:r>
          </a:p>
          <a:p>
            <a:pPr algn="ctr"/>
            <a:r>
              <a:rPr lang="pl-PL" sz="11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204.4.0.0/24</a:t>
            </a:r>
          </a:p>
          <a:p>
            <a:pPr algn="ctr"/>
            <a:r>
              <a:rPr lang="pl-PL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204.5.0.0/24</a:t>
            </a:r>
            <a:endParaRPr lang="pl-PL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pole tekstowe 11"/>
          <p:cNvSpPr txBox="1"/>
          <p:nvPr/>
        </p:nvSpPr>
        <p:spPr>
          <a:xfrm rot="16200000">
            <a:off x="2126358" y="4234037"/>
            <a:ext cx="142058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FF0000"/>
                </a:solidFill>
              </a:rPr>
              <a:t>Ping</a:t>
            </a:r>
          </a:p>
          <a:p>
            <a:pPr algn="ctr"/>
            <a:r>
              <a:rPr lang="pl-PL" sz="900" dirty="0" smtClean="0">
                <a:solidFill>
                  <a:srgbClr val="FF0000"/>
                </a:solidFill>
              </a:rPr>
              <a:t>Adres docelowy: 204.0.5.1</a:t>
            </a:r>
            <a:endParaRPr lang="pl-PL" sz="900" dirty="0">
              <a:solidFill>
                <a:srgbClr val="FF0000"/>
              </a:solidFill>
            </a:endParaRPr>
          </a:p>
        </p:txBody>
      </p:sp>
      <p:cxnSp>
        <p:nvCxnSpPr>
          <p:cNvPr id="16" name="Łącznik prosty ze strzałką 15"/>
          <p:cNvCxnSpPr/>
          <p:nvPr/>
        </p:nvCxnSpPr>
        <p:spPr>
          <a:xfrm flipH="1">
            <a:off x="2628900" y="3750469"/>
            <a:ext cx="7144" cy="138588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jaśnienie liniowe 1 16"/>
          <p:cNvSpPr/>
          <p:nvPr/>
        </p:nvSpPr>
        <p:spPr>
          <a:xfrm>
            <a:off x="3717457" y="4033101"/>
            <a:ext cx="1995393" cy="492920"/>
          </a:xfrm>
          <a:prstGeom prst="borderCallout1">
            <a:avLst>
              <a:gd name="adj1" fmla="val 17301"/>
              <a:gd name="adj2" fmla="val 14"/>
              <a:gd name="adj3" fmla="val -107064"/>
              <a:gd name="adj4" fmla="val -45717"/>
            </a:avLst>
          </a:prstGeom>
          <a:solidFill>
            <a:schemeClr val="bg1">
              <a:lumMod val="85000"/>
            </a:schemeClr>
          </a:soli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Ping pod adres 204.0.5.1 jest dostarczany lokalnie.</a:t>
            </a:r>
            <a:endParaRPr lang="pl-PL" sz="11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868853" y="3802409"/>
            <a:ext cx="142058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FF0000"/>
                </a:solidFill>
              </a:rPr>
              <a:t>Ping</a:t>
            </a:r>
          </a:p>
          <a:p>
            <a:pPr algn="ctr"/>
            <a:r>
              <a:rPr lang="pl-PL" sz="900" dirty="0" smtClean="0">
                <a:solidFill>
                  <a:srgbClr val="FF0000"/>
                </a:solidFill>
              </a:rPr>
              <a:t>Adres docelowy: 204.0.5.1</a:t>
            </a:r>
            <a:endParaRPr lang="pl-PL" sz="900" dirty="0">
              <a:solidFill>
                <a:srgbClr val="FF0000"/>
              </a:solidFill>
            </a:endParaRPr>
          </a:p>
        </p:txBody>
      </p:sp>
      <p:cxnSp>
        <p:nvCxnSpPr>
          <p:cNvPr id="23" name="Łącznik prosty ze strzałką 22"/>
          <p:cNvCxnSpPr/>
          <p:nvPr/>
        </p:nvCxnSpPr>
        <p:spPr>
          <a:xfrm flipH="1">
            <a:off x="3002756" y="3754597"/>
            <a:ext cx="3271838" cy="1428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65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86695"/>
            <a:ext cx="7886700" cy="761925"/>
          </a:xfrm>
        </p:spPr>
        <p:txBody>
          <a:bodyPr>
            <a:normAutofit/>
          </a:bodyPr>
          <a:lstStyle/>
          <a:p>
            <a:r>
              <a:rPr lang="pl-PL" dirty="0" smtClean="0"/>
              <a:t>Trasa prowadząca do 2 sieci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40382"/>
            <a:ext cx="7886700" cy="1480938"/>
          </a:xfrm>
        </p:spPr>
        <p:txBody>
          <a:bodyPr/>
          <a:lstStyle/>
          <a:p>
            <a:pPr marL="0" indent="0">
              <a:buNone/>
            </a:pPr>
            <a:r>
              <a:rPr lang="pl-PL" sz="4000" dirty="0" smtClean="0"/>
              <a:t>204 . 0 . 10 . 0 / 24</a:t>
            </a:r>
          </a:p>
          <a:p>
            <a:pPr marL="0" indent="0">
              <a:buNone/>
            </a:pPr>
            <a:r>
              <a:rPr lang="pl-PL" sz="4000" dirty="0" smtClean="0"/>
              <a:t>204 . 0 . 11 . 0 / 24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4" name="Objaśnienie liniowe 1 3"/>
          <p:cNvSpPr/>
          <p:nvPr/>
        </p:nvSpPr>
        <p:spPr>
          <a:xfrm>
            <a:off x="5107781" y="1572732"/>
            <a:ext cx="1721644" cy="881460"/>
          </a:xfrm>
          <a:prstGeom prst="borderCallout1">
            <a:avLst>
              <a:gd name="adj1" fmla="val 102808"/>
              <a:gd name="adj2" fmla="val 50546"/>
              <a:gd name="adj3" fmla="val 104082"/>
              <a:gd name="adj4" fmla="val 5123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Ile bitów od początku adresu jest takie same dla obu adresów ?</a:t>
            </a:r>
            <a:endParaRPr lang="pl-PL" sz="120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28638" y="1378745"/>
            <a:ext cx="1893093" cy="1357313"/>
          </a:xfrm>
          <a:prstGeom prst="rect">
            <a:avLst/>
          </a:prstGeom>
          <a:solidFill>
            <a:schemeClr val="accent1">
              <a:alpha val="41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577162" y="3387734"/>
            <a:ext cx="2933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10 -	0000 1010</a:t>
            </a:r>
          </a:p>
          <a:p>
            <a:r>
              <a:rPr lang="pl-PL" sz="3200" dirty="0"/>
              <a:t>11 - 	0000 1011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33415" y="2787612"/>
            <a:ext cx="1683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5"/>
                </a:solidFill>
              </a:rPr>
              <a:t>8 + 8 = 16 bitów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467751" y="3387735"/>
            <a:ext cx="1643062" cy="1077218"/>
          </a:xfrm>
          <a:prstGeom prst="rect">
            <a:avLst/>
          </a:prstGeom>
          <a:solidFill>
            <a:schemeClr val="accent1">
              <a:alpha val="41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2824935" y="4532341"/>
            <a:ext cx="89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5"/>
                </a:solidFill>
              </a:rPr>
              <a:t>7 bitów</a:t>
            </a:r>
            <a:endParaRPr lang="pl-PL" dirty="0">
              <a:solidFill>
                <a:schemeClr val="accent5"/>
              </a:solidFill>
            </a:endParaRPr>
          </a:p>
        </p:txBody>
      </p:sp>
      <p:cxnSp>
        <p:nvCxnSpPr>
          <p:cNvPr id="11" name="Łącznik prosty ze strzałką 10"/>
          <p:cNvCxnSpPr/>
          <p:nvPr/>
        </p:nvCxnSpPr>
        <p:spPr>
          <a:xfrm flipH="1">
            <a:off x="1874770" y="2736058"/>
            <a:ext cx="884830" cy="651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5103843" y="3664733"/>
            <a:ext cx="3629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chemeClr val="accent5"/>
                </a:solidFill>
              </a:rPr>
              <a:t>23 bity (255.255.254.0)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475012" y="4989370"/>
            <a:ext cx="82583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u="sng" dirty="0" smtClean="0"/>
              <a:t>Ustalenie adresu sieci:</a:t>
            </a:r>
          </a:p>
          <a:p>
            <a:r>
              <a:rPr lang="pl-PL" dirty="0" smtClean="0"/>
              <a:t>Na dowolny z adresów powyższych sieci nakładamy nowo ustaloną maskę (23 bitową):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adres 204.0.10.0 po nałożeniu maski 23 bitowej nie zmienia się,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adres 204.0.11.0 </a:t>
            </a:r>
            <a:r>
              <a:rPr lang="pl-PL" dirty="0"/>
              <a:t>po nałożeniu maski 23 bitowej </a:t>
            </a:r>
            <a:r>
              <a:rPr lang="pl-PL" dirty="0" smtClean="0"/>
              <a:t>zmienia się w 204.0.10.0.</a:t>
            </a:r>
          </a:p>
          <a:p>
            <a:endParaRPr lang="pl-PL" dirty="0"/>
          </a:p>
          <a:p>
            <a:r>
              <a:rPr lang="pl-PL" b="1" u="sng" dirty="0" smtClean="0"/>
              <a:t>Zatem ostatecznie warunek trasy routingu to: 204.0.10.0 255.255.254.0</a:t>
            </a:r>
            <a:endParaRPr lang="pl-PL" b="1" u="sng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71475" y="976079"/>
            <a:ext cx="259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u="sng" dirty="0" smtClean="0"/>
              <a:t>Ustalenie długości maski:</a:t>
            </a:r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186964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632</Words>
  <Application>Microsoft Office PowerPoint</Application>
  <PresentationFormat>Pokaz na ekranie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Routing statyczny</vt:lpstr>
      <vt:lpstr>Trasa routingu</vt:lpstr>
      <vt:lpstr>Konfiguracja tworzona automatycznie</vt:lpstr>
      <vt:lpstr>Trasa i brama domyślna</vt:lpstr>
      <vt:lpstr>Przekazanie na podstawie trasy domyślnej</vt:lpstr>
      <vt:lpstr>Brak trasy routingu do 204.0.5.0/24</vt:lpstr>
      <vt:lpstr>Przekazanie nową trasą routingu</vt:lpstr>
      <vt:lpstr>Dostarczenie na podstawie istniejącej trasy dostarczania lokalnego</vt:lpstr>
      <vt:lpstr>Trasa prowadząca do 2 sieci</vt:lpstr>
    </vt:vector>
  </TitlesOfParts>
  <Company>WETI PG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statyczny - podstawy</dc:title>
  <dc:creator>kg@kg.gda.pl</dc:creator>
  <cp:lastModifiedBy>Krzysztof Gierłowski</cp:lastModifiedBy>
  <cp:revision>56</cp:revision>
  <dcterms:created xsi:type="dcterms:W3CDTF">2017-01-18T12:44:48Z</dcterms:created>
  <dcterms:modified xsi:type="dcterms:W3CDTF">2019-01-10T13:50:12Z</dcterms:modified>
</cp:coreProperties>
</file>